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9"/>
  </p:notesMasterIdLst>
  <p:handoutMasterIdLst>
    <p:handoutMasterId r:id="rId10"/>
  </p:handoutMasterIdLst>
  <p:sldIdLst>
    <p:sldId id="269" r:id="rId5"/>
    <p:sldId id="270" r:id="rId6"/>
    <p:sldId id="271" r:id="rId7"/>
    <p:sldId id="272" r:id="rId8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2021-09-30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92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33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90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2021-09-30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LRU, LFU, NUR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Jiwon</a:t>
            </a:r>
            <a:r>
              <a:rPr lang="ko-KR" altLang="en-US" dirty="0"/>
              <a:t> </a:t>
            </a:r>
            <a:r>
              <a:rPr lang="en-US" altLang="ko-KR" dirty="0" smtClean="0"/>
              <a:t>oh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LRU =&gt;Least Recently Used</a:t>
            </a:r>
            <a:endParaRPr lang="ko-KR" altLang="en-US" dirty="0"/>
          </a:p>
        </p:txBody>
      </p:sp>
      <p:pic>
        <p:nvPicPr>
          <p:cNvPr id="1026" name="Picture 2" descr="https://miro.medium.com/max/875/1*2KmdY3wX68yaZnF6MwwTq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682" y="2083595"/>
            <a:ext cx="833437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오랫동안 사용되지 않은 페이지를 제거하는 알고리즘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오랫동안 사용되지 않은 페이지는 앞으로 사용할 확률이 적다는 가정 하에 사용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57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LFU =&gt; Least Frequently Used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374919"/>
            <a:chOff x="1969688" y="3556888"/>
            <a:chExt cx="1966804" cy="205490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93796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적은 참조 횟수를 갖는 페이지를 교체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주기억장치에 적재되어 있는 페이지들에 대해 참조된 횟수를 기준으로 교체될 페이지를 선정하는 기법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참조될 가능성이 많음에도 불구하고 횟수에 의한 방법이므로 최근에 사용된 프로그램은 교체시킬 가능성이 있고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해당 횟수를 증가시키므로 오버헤드발생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050" name="Picture 2" descr="https://mblogthumb-phinf.pstatic.net/20120607_234/kyung778_1339069005438fGnnr_PNG/LFU.PNG?type=w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744" y="1918931"/>
            <a:ext cx="4812326" cy="297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80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NUR =&gt; NOT USED RECENTLY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2143459"/>
            <a:ext cx="10739566" cy="4301303"/>
            <a:chOff x="1969688" y="-1197870"/>
            <a:chExt cx="1966804" cy="6428587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-1197870"/>
              <a:ext cx="1966804" cy="52196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LRU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와 </a:t>
              </a:r>
              <a:r>
                <a:rPr lang="ko-KR" altLang="en-US" sz="16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비슷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최근에 사용하지 않은 페이지를 기준으로 교체한다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최근에 사용 여부를 확인하기 위해 참조 비트와 변형 비트를 사용한다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구체적인 우선순위는 </a:t>
              </a: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 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x. 3.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4.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/>
                <a:t>참조 </a:t>
              </a:r>
              <a:r>
                <a:rPr lang="ko-KR" altLang="en-US" sz="1600" dirty="0"/>
                <a:t>비트 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페이지가 참조되지 </a:t>
              </a:r>
              <a:r>
                <a:rPr lang="ko-KR" altLang="en-US" sz="1600" dirty="0" err="1"/>
                <a:t>않았을때는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0, </a:t>
              </a:r>
              <a:r>
                <a:rPr lang="ko-KR" altLang="en-US" sz="1600" dirty="0" err="1"/>
                <a:t>호출되었을때는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</a:t>
              </a:r>
              <a:r>
                <a:rPr lang="ko-KR" altLang="en-US" sz="1600" dirty="0"/>
                <a:t>로 </a:t>
              </a:r>
              <a:r>
                <a:rPr lang="ko-KR" altLang="en-US" sz="1600" dirty="0" smtClean="0"/>
                <a:t>지정</a:t>
              </a:r>
              <a:endParaRPr lang="en-US" altLang="ko-KR" sz="1600" dirty="0" smtClean="0"/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/>
                <a:t>변형 </a:t>
              </a:r>
              <a:r>
                <a:rPr lang="ko-KR" altLang="en-US" sz="1600" dirty="0"/>
                <a:t>비트 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페이지 내용이 변경되지 </a:t>
              </a:r>
              <a:r>
                <a:rPr lang="ko-KR" altLang="en-US" sz="1600" dirty="0" err="1"/>
                <a:t>않았을때는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0, </a:t>
              </a:r>
              <a:r>
                <a:rPr lang="ko-KR" altLang="en-US" sz="1600" dirty="0" err="1"/>
                <a:t>변경되었을때는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</a:t>
              </a:r>
              <a:r>
                <a:rPr lang="ko-KR" altLang="en-US" sz="1600" dirty="0"/>
                <a:t>로 </a:t>
              </a:r>
              <a:r>
                <a:rPr lang="ko-KR" altLang="en-US" sz="1600" dirty="0" smtClean="0"/>
                <a:t>지정</a:t>
              </a:r>
              <a:endParaRPr lang="en-US" altLang="ko-KR" sz="1600" dirty="0" smtClean="0"/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/>
                <a:t/>
              </a:r>
              <a:br>
                <a:rPr lang="ko-KR" altLang="en-US" sz="1600" dirty="0"/>
              </a:br>
              <a:r>
                <a:rPr lang="ko-KR" altLang="en-US" sz="1600" dirty="0"/>
                <a:t>이 알고리즘은 하드웨어적인 자원으로 동작하기 </a:t>
              </a:r>
              <a:r>
                <a:rPr lang="ko-KR" altLang="en-US" sz="1600" dirty="0" err="1"/>
                <a:t>떄문에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LRU</a:t>
              </a:r>
              <a:r>
                <a:rPr lang="ko-KR" altLang="en-US" sz="1600" dirty="0"/>
                <a:t>에 비해 교체 페이지의 선정이 훨씬 빠르게 결정된다</a:t>
              </a:r>
              <a:r>
                <a:rPr lang="en-US" altLang="ko-KR" sz="1600" dirty="0"/>
                <a:t>.</a:t>
              </a:r>
              <a:br>
                <a:rPr lang="en-US" altLang="ko-KR" sz="1600" dirty="0"/>
              </a:br>
              <a:r>
                <a:rPr lang="ko-KR" altLang="en-US" sz="1600" dirty="0"/>
                <a:t>따라서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대부분의 시스템에서 페이지 교체 알고리즘으로 클럭 알고리즘을 채택한다</a:t>
              </a:r>
              <a:r>
                <a:rPr lang="en-US" altLang="ko-KR" sz="1600" dirty="0"/>
                <a:t>.</a:t>
              </a:r>
            </a:p>
            <a:p>
              <a:r>
                <a:rPr lang="ko-KR" altLang="en-US" sz="1600" dirty="0"/>
                <a:t/>
              </a:r>
              <a:br>
                <a:rPr lang="ko-KR" altLang="en-US" sz="1600" dirty="0"/>
              </a:b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6442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purl.org/dc/terms/"/>
    <ds:schemaRef ds:uri="16c05727-aa75-4e4a-9b5f-8a80a1165891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71af3243-3dd4-4a8d-8c0d-dd76da1f02a5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189</Words>
  <Application>Microsoft Office PowerPoint</Application>
  <PresentationFormat>와이드스크린</PresentationFormat>
  <Paragraphs>26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맑은 고딕</vt:lpstr>
      <vt:lpstr>Arial</vt:lpstr>
      <vt:lpstr>Calibri</vt:lpstr>
      <vt:lpstr>Century Gothic</vt:lpstr>
      <vt:lpstr>Garamond</vt:lpstr>
      <vt:lpstr>비누</vt:lpstr>
      <vt:lpstr>LRU, LFU, NUR</vt:lpstr>
      <vt:lpstr>LRU =&gt;Least Recently Used</vt:lpstr>
      <vt:lpstr>LFU =&gt; Least Frequently Used</vt:lpstr>
      <vt:lpstr>NUR =&gt; NOT USED RECENTLY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2021-09-30T12:16:54Z</dcterms:created>
  <dcterms:modified xsi:type="dcterms:W3CDTF">2021-09-30T14:17:25Z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